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74" r:id="rId3"/>
    <p:sldId id="270" r:id="rId4"/>
    <p:sldId id="275" r:id="rId5"/>
    <p:sldId id="276" r:id="rId6"/>
    <p:sldId id="277" r:id="rId7"/>
    <p:sldId id="278" r:id="rId8"/>
    <p:sldId id="27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59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A2481"/>
    <a:srgbClr val="8666A9"/>
    <a:srgbClr val="597591"/>
    <a:srgbClr val="007D9B"/>
    <a:srgbClr val="EEB5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7" d="100"/>
          <a:sy n="107" d="100"/>
        </p:scale>
        <p:origin x="-2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5C32D-410E-4D56-8275-88E35AF70A1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B59DE93-7E06-4379-A23A-694E6840967D}">
      <dgm:prSet phldrT="[Text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C5A14EDE-081A-4B2A-BF8F-BA7DCA754C38}" type="parTrans" cxnId="{738B5111-39F7-49F1-96A7-3A71A9EB2481}">
      <dgm:prSet/>
      <dgm:spPr/>
      <dgm:t>
        <a:bodyPr/>
        <a:lstStyle/>
        <a:p>
          <a:endParaRPr lang="es-ES"/>
        </a:p>
      </dgm:t>
    </dgm:pt>
    <dgm:pt modelId="{D854B580-CEF8-4CD8-A37F-F9B9E4489507}" type="sibTrans" cxnId="{738B5111-39F7-49F1-96A7-3A71A9EB2481}">
      <dgm:prSet/>
      <dgm:spPr/>
      <dgm:t>
        <a:bodyPr/>
        <a:lstStyle/>
        <a:p>
          <a:endParaRPr lang="es-ES"/>
        </a:p>
      </dgm:t>
    </dgm:pt>
    <dgm:pt modelId="{778FBE1B-7C9E-4262-992B-503748506BDE}">
      <dgm:prSet phldrT="[Text]" custT="1"/>
      <dgm:spPr/>
      <dgm:t>
        <a:bodyPr/>
        <a:lstStyle/>
        <a:p>
          <a:r>
            <a:rPr lang="es-ES" sz="2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Reduce tus niveles de ansiedad</a:t>
          </a:r>
          <a:r>
            <a:rPr lang="es-ES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haciendo disminuir tus dudas con respecto a la enfermedad.</a:t>
          </a:r>
          <a:endParaRPr lang="es-ES" sz="2000" dirty="0"/>
        </a:p>
      </dgm:t>
    </dgm:pt>
    <dgm:pt modelId="{E051D410-2E53-4EBD-BB88-8961210BCB53}" type="parTrans" cxnId="{007DB8FF-8AD2-4D6B-88B6-55ECC238C35D}">
      <dgm:prSet/>
      <dgm:spPr/>
      <dgm:t>
        <a:bodyPr/>
        <a:lstStyle/>
        <a:p>
          <a:endParaRPr lang="es-ES"/>
        </a:p>
      </dgm:t>
    </dgm:pt>
    <dgm:pt modelId="{45D839FA-2C00-48F3-AEEB-9B8DB6752B48}" type="sibTrans" cxnId="{007DB8FF-8AD2-4D6B-88B6-55ECC238C35D}">
      <dgm:prSet/>
      <dgm:spPr/>
      <dgm:t>
        <a:bodyPr/>
        <a:lstStyle/>
        <a:p>
          <a:endParaRPr lang="es-ES"/>
        </a:p>
      </dgm:t>
    </dgm:pt>
    <dgm:pt modelId="{266B2738-BB28-4A13-82BE-8AB4463FC967}">
      <dgm:prSet phldrT="[Text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E99F2ECC-F69C-4BFC-8FF3-DED4983400C1}" type="parTrans" cxnId="{A4F762B1-5057-4947-85B7-9C14886578C4}">
      <dgm:prSet/>
      <dgm:spPr/>
      <dgm:t>
        <a:bodyPr/>
        <a:lstStyle/>
        <a:p>
          <a:endParaRPr lang="es-ES"/>
        </a:p>
      </dgm:t>
    </dgm:pt>
    <dgm:pt modelId="{0A71D6C5-FF86-45D8-A375-1626EE3202E7}" type="sibTrans" cxnId="{A4F762B1-5057-4947-85B7-9C14886578C4}">
      <dgm:prSet/>
      <dgm:spPr/>
      <dgm:t>
        <a:bodyPr/>
        <a:lstStyle/>
        <a:p>
          <a:endParaRPr lang="es-ES"/>
        </a:p>
      </dgm:t>
    </dgm:pt>
    <dgm:pt modelId="{50CCF67C-3E28-4185-8B9C-E226DD527E44}">
      <dgm:prSet phldrT="[Text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Te permite </a:t>
          </a:r>
          <a:r>
            <a:rPr lang="es-ES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participar activamente en la toma de decisiones </a:t>
          </a:r>
          <a:r>
            <a:rPr lang="es-E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respecto a tus tratamientos y las pruebas a las que debes someterte.</a:t>
          </a:r>
          <a:endParaRPr lang="es-ES" dirty="0"/>
        </a:p>
      </dgm:t>
    </dgm:pt>
    <dgm:pt modelId="{60685489-CD88-480E-8D4F-B815A444E66F}" type="parTrans" cxnId="{6BE1244B-4E4C-4FD7-8AE9-5A0914C2252E}">
      <dgm:prSet/>
      <dgm:spPr/>
      <dgm:t>
        <a:bodyPr/>
        <a:lstStyle/>
        <a:p>
          <a:endParaRPr lang="es-ES"/>
        </a:p>
      </dgm:t>
    </dgm:pt>
    <dgm:pt modelId="{01C2FFF9-7891-4886-AED7-C4D1446AAAAA}" type="sibTrans" cxnId="{6BE1244B-4E4C-4FD7-8AE9-5A0914C2252E}">
      <dgm:prSet/>
      <dgm:spPr/>
      <dgm:t>
        <a:bodyPr/>
        <a:lstStyle/>
        <a:p>
          <a:endParaRPr lang="es-ES"/>
        </a:p>
      </dgm:t>
    </dgm:pt>
    <dgm:pt modelId="{08F7F0CF-E025-408E-A3E2-0ABB7C08E8DB}">
      <dgm:prSet phldrT="[Text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CCAAA373-80AC-405B-BAE1-5152CED89C0E}" type="parTrans" cxnId="{37A97405-3E8C-4037-9782-27BF46C14CCA}">
      <dgm:prSet/>
      <dgm:spPr/>
      <dgm:t>
        <a:bodyPr/>
        <a:lstStyle/>
        <a:p>
          <a:endParaRPr lang="es-ES"/>
        </a:p>
      </dgm:t>
    </dgm:pt>
    <dgm:pt modelId="{798F6866-7E9F-417A-A43A-CB24AE1AAAED}" type="sibTrans" cxnId="{37A97405-3E8C-4037-9782-27BF46C14CCA}">
      <dgm:prSet/>
      <dgm:spPr/>
      <dgm:t>
        <a:bodyPr/>
        <a:lstStyle/>
        <a:p>
          <a:endParaRPr lang="es-ES"/>
        </a:p>
      </dgm:t>
    </dgm:pt>
    <dgm:pt modelId="{603578D1-229C-4237-9EA0-D9FBA0659D64}">
      <dgm:prSet phldrT="[Text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Te proporciona la posibilidad de </a:t>
          </a:r>
          <a:r>
            <a:rPr lang="es-ES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expresar tus preocupaciones, miedos y temores </a:t>
          </a:r>
          <a:r>
            <a:rPr lang="es-E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ante la enfermedad, los tratamientos o el futuro.</a:t>
          </a:r>
          <a:endParaRPr lang="es-ES" dirty="0"/>
        </a:p>
      </dgm:t>
    </dgm:pt>
    <dgm:pt modelId="{8470FD29-5ADD-4905-A781-BDFFD22126E6}" type="parTrans" cxnId="{B7E5F67E-65B8-46DD-82BE-FD015B17769A}">
      <dgm:prSet/>
      <dgm:spPr/>
      <dgm:t>
        <a:bodyPr/>
        <a:lstStyle/>
        <a:p>
          <a:endParaRPr lang="es-ES"/>
        </a:p>
      </dgm:t>
    </dgm:pt>
    <dgm:pt modelId="{0E1C3A61-61EF-4D3A-9682-25B1C583CE43}" type="sibTrans" cxnId="{B7E5F67E-65B8-46DD-82BE-FD015B17769A}">
      <dgm:prSet/>
      <dgm:spPr/>
      <dgm:t>
        <a:bodyPr/>
        <a:lstStyle/>
        <a:p>
          <a:endParaRPr lang="es-ES"/>
        </a:p>
      </dgm:t>
    </dgm:pt>
    <dgm:pt modelId="{9A0FF8A6-2CA5-4F05-9DCB-9D13883BF9C2}" type="pres">
      <dgm:prSet presAssocID="{6A75C32D-410E-4D56-8275-88E35AF70A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62B9CF-7E7E-4460-8FB1-4156CE10BD0A}" type="pres">
      <dgm:prSet presAssocID="{AB59DE93-7E06-4379-A23A-694E6840967D}" presName="composite" presStyleCnt="0"/>
      <dgm:spPr/>
    </dgm:pt>
    <dgm:pt modelId="{8BDEA860-8107-4EA1-BB87-41BF15D977BA}" type="pres">
      <dgm:prSet presAssocID="{AB59DE93-7E06-4379-A23A-694E6840967D}" presName="parentText" presStyleLbl="alignNode1" presStyleIdx="0" presStyleCnt="3" custLinFactNeighborX="-1561" custLinFactNeighborY="-87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F37542-56B9-42BF-806C-B03643970790}" type="pres">
      <dgm:prSet presAssocID="{AB59DE93-7E06-4379-A23A-694E6840967D}" presName="descendantText" presStyleLbl="alignAcc1" presStyleIdx="0" presStyleCnt="3" custLinFactNeighborX="193" custLinFactNeighborY="10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12904C-6F78-405C-A944-C3ACE6BB6EB8}" type="pres">
      <dgm:prSet presAssocID="{D854B580-CEF8-4CD8-A37F-F9B9E4489507}" presName="sp" presStyleCnt="0"/>
      <dgm:spPr/>
    </dgm:pt>
    <dgm:pt modelId="{B4E3A3AC-2E9C-4F1F-808C-27F5CC6B9057}" type="pres">
      <dgm:prSet presAssocID="{266B2738-BB28-4A13-82BE-8AB4463FC967}" presName="composite" presStyleCnt="0"/>
      <dgm:spPr/>
    </dgm:pt>
    <dgm:pt modelId="{FA77138A-00EF-472F-A488-3B6D0D3D1983}" type="pres">
      <dgm:prSet presAssocID="{266B2738-BB28-4A13-82BE-8AB4463FC967}" presName="parentText" presStyleLbl="alignNode1" presStyleIdx="1" presStyleCnt="3" custLinFactNeighborX="-342" custLinFactNeighborY="-1956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7E2600-9408-4FF5-91D8-95546C600756}" type="pres">
      <dgm:prSet presAssocID="{266B2738-BB28-4A13-82BE-8AB4463FC967}" presName="descendantText" presStyleLbl="alignAcc1" presStyleIdx="1" presStyleCnt="3" custLinFactNeighborX="-192" custLinFactNeighborY="-213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59531A-8D00-4D74-B12F-3F740E6A39B7}" type="pres">
      <dgm:prSet presAssocID="{0A71D6C5-FF86-45D8-A375-1626EE3202E7}" presName="sp" presStyleCnt="0"/>
      <dgm:spPr/>
    </dgm:pt>
    <dgm:pt modelId="{175003FC-D87F-43A2-8E42-664C8C6007EE}" type="pres">
      <dgm:prSet presAssocID="{08F7F0CF-E025-408E-A3E2-0ABB7C08E8DB}" presName="composite" presStyleCnt="0"/>
      <dgm:spPr/>
    </dgm:pt>
    <dgm:pt modelId="{AC31264A-5422-40A7-8D91-64A0378FDAC5}" type="pres">
      <dgm:prSet presAssocID="{08F7F0CF-E025-408E-A3E2-0ABB7C08E8DB}" presName="parentText" presStyleLbl="alignNode1" presStyleIdx="2" presStyleCnt="3" custLinFactNeighborX="-342" custLinFactNeighborY="-3773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DBA3D2-A6E0-4D44-94B2-3BF213CA50AA}" type="pres">
      <dgm:prSet presAssocID="{08F7F0CF-E025-408E-A3E2-0ABB7C08E8DB}" presName="descendantText" presStyleLbl="alignAcc1" presStyleIdx="2" presStyleCnt="3" custLinFactNeighborX="-192" custLinFactNeighborY="-507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7DB8FF-8AD2-4D6B-88B6-55ECC238C35D}" srcId="{AB59DE93-7E06-4379-A23A-694E6840967D}" destId="{778FBE1B-7C9E-4262-992B-503748506BDE}" srcOrd="0" destOrd="0" parTransId="{E051D410-2E53-4EBD-BB88-8961210BCB53}" sibTransId="{45D839FA-2C00-48F3-AEEB-9B8DB6752B48}"/>
    <dgm:cxn modelId="{B7E5F67E-65B8-46DD-82BE-FD015B17769A}" srcId="{08F7F0CF-E025-408E-A3E2-0ABB7C08E8DB}" destId="{603578D1-229C-4237-9EA0-D9FBA0659D64}" srcOrd="0" destOrd="0" parTransId="{8470FD29-5ADD-4905-A781-BDFFD22126E6}" sibTransId="{0E1C3A61-61EF-4D3A-9682-25B1C583CE43}"/>
    <dgm:cxn modelId="{37A97405-3E8C-4037-9782-27BF46C14CCA}" srcId="{6A75C32D-410E-4D56-8275-88E35AF70A1D}" destId="{08F7F0CF-E025-408E-A3E2-0ABB7C08E8DB}" srcOrd="2" destOrd="0" parTransId="{CCAAA373-80AC-405B-BAE1-5152CED89C0E}" sibTransId="{798F6866-7E9F-417A-A43A-CB24AE1AAAED}"/>
    <dgm:cxn modelId="{7D899254-4220-4CF3-B063-FB627A98C6E9}" type="presOf" srcId="{603578D1-229C-4237-9EA0-D9FBA0659D64}" destId="{90DBA3D2-A6E0-4D44-94B2-3BF213CA50AA}" srcOrd="0" destOrd="0" presId="urn:microsoft.com/office/officeart/2005/8/layout/chevron2"/>
    <dgm:cxn modelId="{E2944EC8-0598-4DEF-8AC6-3FEF048E0B20}" type="presOf" srcId="{266B2738-BB28-4A13-82BE-8AB4463FC967}" destId="{FA77138A-00EF-472F-A488-3B6D0D3D1983}" srcOrd="0" destOrd="0" presId="urn:microsoft.com/office/officeart/2005/8/layout/chevron2"/>
    <dgm:cxn modelId="{B77BDE93-F786-4CCC-8502-EB425428461A}" type="presOf" srcId="{AB59DE93-7E06-4379-A23A-694E6840967D}" destId="{8BDEA860-8107-4EA1-BB87-41BF15D977BA}" srcOrd="0" destOrd="0" presId="urn:microsoft.com/office/officeart/2005/8/layout/chevron2"/>
    <dgm:cxn modelId="{6BE1244B-4E4C-4FD7-8AE9-5A0914C2252E}" srcId="{266B2738-BB28-4A13-82BE-8AB4463FC967}" destId="{50CCF67C-3E28-4185-8B9C-E226DD527E44}" srcOrd="0" destOrd="0" parTransId="{60685489-CD88-480E-8D4F-B815A444E66F}" sibTransId="{01C2FFF9-7891-4886-AED7-C4D1446AAAAA}"/>
    <dgm:cxn modelId="{A4F762B1-5057-4947-85B7-9C14886578C4}" srcId="{6A75C32D-410E-4D56-8275-88E35AF70A1D}" destId="{266B2738-BB28-4A13-82BE-8AB4463FC967}" srcOrd="1" destOrd="0" parTransId="{E99F2ECC-F69C-4BFC-8FF3-DED4983400C1}" sibTransId="{0A71D6C5-FF86-45D8-A375-1626EE3202E7}"/>
    <dgm:cxn modelId="{738B5111-39F7-49F1-96A7-3A71A9EB2481}" srcId="{6A75C32D-410E-4D56-8275-88E35AF70A1D}" destId="{AB59DE93-7E06-4379-A23A-694E6840967D}" srcOrd="0" destOrd="0" parTransId="{C5A14EDE-081A-4B2A-BF8F-BA7DCA754C38}" sibTransId="{D854B580-CEF8-4CD8-A37F-F9B9E4489507}"/>
    <dgm:cxn modelId="{20BAE39C-BD3F-4DC1-9D98-48CB699DC4DB}" type="presOf" srcId="{50CCF67C-3E28-4185-8B9C-E226DD527E44}" destId="{157E2600-9408-4FF5-91D8-95546C600756}" srcOrd="0" destOrd="0" presId="urn:microsoft.com/office/officeart/2005/8/layout/chevron2"/>
    <dgm:cxn modelId="{2A6DC06F-835E-49CB-A23F-FECF8D289031}" type="presOf" srcId="{6A75C32D-410E-4D56-8275-88E35AF70A1D}" destId="{9A0FF8A6-2CA5-4F05-9DCB-9D13883BF9C2}" srcOrd="0" destOrd="0" presId="urn:microsoft.com/office/officeart/2005/8/layout/chevron2"/>
    <dgm:cxn modelId="{B515ECAA-112D-4BF7-91BB-8FD6097CA2FA}" type="presOf" srcId="{08F7F0CF-E025-408E-A3E2-0ABB7C08E8DB}" destId="{AC31264A-5422-40A7-8D91-64A0378FDAC5}" srcOrd="0" destOrd="0" presId="urn:microsoft.com/office/officeart/2005/8/layout/chevron2"/>
    <dgm:cxn modelId="{A763A3E4-F02D-4989-AD38-C355AD0331B3}" type="presOf" srcId="{778FBE1B-7C9E-4262-992B-503748506BDE}" destId="{00F37542-56B9-42BF-806C-B03643970790}" srcOrd="0" destOrd="0" presId="urn:microsoft.com/office/officeart/2005/8/layout/chevron2"/>
    <dgm:cxn modelId="{9650F0CA-EC58-4035-A079-9E2F68255707}" type="presParOf" srcId="{9A0FF8A6-2CA5-4F05-9DCB-9D13883BF9C2}" destId="{E562B9CF-7E7E-4460-8FB1-4156CE10BD0A}" srcOrd="0" destOrd="0" presId="urn:microsoft.com/office/officeart/2005/8/layout/chevron2"/>
    <dgm:cxn modelId="{82A3AB49-65D1-42AF-8EF1-561F539807DE}" type="presParOf" srcId="{E562B9CF-7E7E-4460-8FB1-4156CE10BD0A}" destId="{8BDEA860-8107-4EA1-BB87-41BF15D977BA}" srcOrd="0" destOrd="0" presId="urn:microsoft.com/office/officeart/2005/8/layout/chevron2"/>
    <dgm:cxn modelId="{B90B2EB1-D167-415B-A2DB-5AA46B58F505}" type="presParOf" srcId="{E562B9CF-7E7E-4460-8FB1-4156CE10BD0A}" destId="{00F37542-56B9-42BF-806C-B03643970790}" srcOrd="1" destOrd="0" presId="urn:microsoft.com/office/officeart/2005/8/layout/chevron2"/>
    <dgm:cxn modelId="{C1FF1732-4E51-4977-ADAD-82FDA1CB472C}" type="presParOf" srcId="{9A0FF8A6-2CA5-4F05-9DCB-9D13883BF9C2}" destId="{C612904C-6F78-405C-A944-C3ACE6BB6EB8}" srcOrd="1" destOrd="0" presId="urn:microsoft.com/office/officeart/2005/8/layout/chevron2"/>
    <dgm:cxn modelId="{997D6CD5-45A1-42C9-B625-964E1A828DB5}" type="presParOf" srcId="{9A0FF8A6-2CA5-4F05-9DCB-9D13883BF9C2}" destId="{B4E3A3AC-2E9C-4F1F-808C-27F5CC6B9057}" srcOrd="2" destOrd="0" presId="urn:microsoft.com/office/officeart/2005/8/layout/chevron2"/>
    <dgm:cxn modelId="{172E65D2-CE52-40E4-BC55-61DEBBB281F1}" type="presParOf" srcId="{B4E3A3AC-2E9C-4F1F-808C-27F5CC6B9057}" destId="{FA77138A-00EF-472F-A488-3B6D0D3D1983}" srcOrd="0" destOrd="0" presId="urn:microsoft.com/office/officeart/2005/8/layout/chevron2"/>
    <dgm:cxn modelId="{4A62740C-B1F2-4CA1-902F-5B1144CADFB3}" type="presParOf" srcId="{B4E3A3AC-2E9C-4F1F-808C-27F5CC6B9057}" destId="{157E2600-9408-4FF5-91D8-95546C600756}" srcOrd="1" destOrd="0" presId="urn:microsoft.com/office/officeart/2005/8/layout/chevron2"/>
    <dgm:cxn modelId="{47F1ADB4-A367-4FD4-8175-0F38A49599D2}" type="presParOf" srcId="{9A0FF8A6-2CA5-4F05-9DCB-9D13883BF9C2}" destId="{E959531A-8D00-4D74-B12F-3F740E6A39B7}" srcOrd="3" destOrd="0" presId="urn:microsoft.com/office/officeart/2005/8/layout/chevron2"/>
    <dgm:cxn modelId="{979EDF41-DB90-4DE2-A882-7CA96FBEF1B1}" type="presParOf" srcId="{9A0FF8A6-2CA5-4F05-9DCB-9D13883BF9C2}" destId="{175003FC-D87F-43A2-8E42-664C8C6007EE}" srcOrd="4" destOrd="0" presId="urn:microsoft.com/office/officeart/2005/8/layout/chevron2"/>
    <dgm:cxn modelId="{2AE62AC0-6037-4BEA-AF79-14700F1D9968}" type="presParOf" srcId="{175003FC-D87F-43A2-8E42-664C8C6007EE}" destId="{AC31264A-5422-40A7-8D91-64A0378FDAC5}" srcOrd="0" destOrd="0" presId="urn:microsoft.com/office/officeart/2005/8/layout/chevron2"/>
    <dgm:cxn modelId="{F5120AFF-9718-4DC4-B8EC-C23541CE653F}" type="presParOf" srcId="{175003FC-D87F-43A2-8E42-664C8C6007EE}" destId="{90DBA3D2-A6E0-4D44-94B2-3BF213CA50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EA860-8107-4EA1-BB87-41BF15D977BA}">
      <dsp:nvSpPr>
        <dsp:cNvPr id="0" name=""/>
        <dsp:cNvSpPr/>
      </dsp:nvSpPr>
      <dsp:spPr>
        <a:xfrm rot="5400000">
          <a:off x="-233568" y="233568"/>
          <a:ext cx="1557125" cy="1089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1</a:t>
          </a:r>
          <a:endParaRPr lang="es-ES" sz="3000" kern="1200" dirty="0"/>
        </a:p>
      </dsp:txBody>
      <dsp:txXfrm rot="-5400000">
        <a:off x="2" y="544993"/>
        <a:ext cx="1089987" cy="467138"/>
      </dsp:txXfrm>
    </dsp:sp>
    <dsp:sp modelId="{00F37542-56B9-42BF-806C-B03643970790}">
      <dsp:nvSpPr>
        <dsp:cNvPr id="0" name=""/>
        <dsp:cNvSpPr/>
      </dsp:nvSpPr>
      <dsp:spPr>
        <a:xfrm rot="5400000">
          <a:off x="4111042" y="-3008463"/>
          <a:ext cx="1012131" cy="7054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Reduce tus niveles de ansiedad</a:t>
          </a:r>
          <a:r>
            <a:rPr lang="es-ES" sz="20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haciendo disminuir tus dudas con respecto a la enfermedad.</a:t>
          </a:r>
          <a:endParaRPr lang="es-ES" sz="2000" kern="1200" dirty="0"/>
        </a:p>
      </dsp:txBody>
      <dsp:txXfrm rot="-5400000">
        <a:off x="1089988" y="61999"/>
        <a:ext cx="7004832" cy="913315"/>
      </dsp:txXfrm>
    </dsp:sp>
    <dsp:sp modelId="{FA77138A-00EF-472F-A488-3B6D0D3D1983}">
      <dsp:nvSpPr>
        <dsp:cNvPr id="0" name=""/>
        <dsp:cNvSpPr/>
      </dsp:nvSpPr>
      <dsp:spPr>
        <a:xfrm rot="5400000">
          <a:off x="-233568" y="1293463"/>
          <a:ext cx="1557125" cy="1089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2</a:t>
          </a:r>
          <a:endParaRPr lang="es-ES" sz="3000" kern="1200" dirty="0"/>
        </a:p>
      </dsp:txBody>
      <dsp:txXfrm rot="-5400000">
        <a:off x="2" y="1604888"/>
        <a:ext cx="1089987" cy="467138"/>
      </dsp:txXfrm>
    </dsp:sp>
    <dsp:sp modelId="{157E2600-9408-4FF5-91D8-95546C600756}">
      <dsp:nvSpPr>
        <dsp:cNvPr id="0" name=""/>
        <dsp:cNvSpPr/>
      </dsp:nvSpPr>
      <dsp:spPr>
        <a:xfrm rot="5400000">
          <a:off x="4097497" y="-1872820"/>
          <a:ext cx="1012131" cy="7054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Te permite </a:t>
          </a:r>
          <a:r>
            <a:rPr lang="es-ES" sz="2200" b="1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participar activamente en la toma de decisiones </a:t>
          </a:r>
          <a:r>
            <a:rPr lang="es-ES" sz="22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respecto a tus tratamientos y las pruebas a las que debes someterte.</a:t>
          </a:r>
          <a:endParaRPr lang="es-ES" sz="2200" kern="1200" dirty="0"/>
        </a:p>
      </dsp:txBody>
      <dsp:txXfrm rot="-5400000">
        <a:off x="1076443" y="1197642"/>
        <a:ext cx="7004832" cy="913315"/>
      </dsp:txXfrm>
    </dsp:sp>
    <dsp:sp modelId="{AC31264A-5422-40A7-8D91-64A0378FDAC5}">
      <dsp:nvSpPr>
        <dsp:cNvPr id="0" name=""/>
        <dsp:cNvSpPr/>
      </dsp:nvSpPr>
      <dsp:spPr>
        <a:xfrm rot="5400000">
          <a:off x="-233568" y="2373165"/>
          <a:ext cx="1557125" cy="1089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3</a:t>
          </a:r>
          <a:endParaRPr lang="es-ES" sz="3000" kern="1200" dirty="0"/>
        </a:p>
      </dsp:txBody>
      <dsp:txXfrm rot="-5400000">
        <a:off x="2" y="2684590"/>
        <a:ext cx="1089987" cy="467138"/>
      </dsp:txXfrm>
    </dsp:sp>
    <dsp:sp modelId="{90DBA3D2-A6E0-4D44-94B2-3BF213CA50AA}">
      <dsp:nvSpPr>
        <dsp:cNvPr id="0" name=""/>
        <dsp:cNvSpPr/>
      </dsp:nvSpPr>
      <dsp:spPr>
        <a:xfrm rot="5400000">
          <a:off x="4097497" y="-807246"/>
          <a:ext cx="1012131" cy="7054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Te proporciona la posibilidad de </a:t>
          </a:r>
          <a:r>
            <a:rPr lang="es-ES" sz="2200" b="1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expresar tus preocupaciones, miedos y temores </a:t>
          </a:r>
          <a:r>
            <a:rPr lang="es-ES" sz="22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ante la enfermedad, los tratamientos o el futuro.</a:t>
          </a:r>
          <a:endParaRPr lang="es-ES" sz="2200" kern="1200" dirty="0"/>
        </a:p>
      </dsp:txBody>
      <dsp:txXfrm rot="-5400000">
        <a:off x="1076443" y="2263216"/>
        <a:ext cx="7004832" cy="913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22A23-B71B-4EB3-8754-6E19D56D23EC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F3817-D846-4BEC-85C3-9D31C662A8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0611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F3817-D846-4BEC-85C3-9D31C662A86B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F3817-D846-4BEC-85C3-9D31C662A86B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F3817-D846-4BEC-85C3-9D31C662A86B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F3817-D846-4BEC-85C3-9D31C662A86B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F3817-D846-4BEC-85C3-9D31C662A86B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F3817-D846-4BEC-85C3-9D31C662A86B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F3817-D846-4BEC-85C3-9D31C662A86B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F3817-D846-4BEC-85C3-9D31C662A86B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81A-F25B-44BB-86CC-29651B9C8E9F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E81A-F25B-44BB-86CC-29651B9C8E9F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4955B-FB63-44BD-92FC-4DA9433C7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es/url?sa=i&amp;rct=j&amp;q=&amp;esrc=s&amp;frm=1&amp;source=images&amp;cd=&amp;cad=rja&amp;uact=8&amp;ved=0CAcQjRxqFQoTCO30qNycy8cCFclWFAodMGkKDQ&amp;url=http://www.youtube.com/watch?v=Kzg2VVDjP8k&amp;ei=qwngVa3zEsmtUbDSqWg&amp;psig=AFQjCNE-ltvGmN5wLqmyVO03Sd7MAKsxdw&amp;ust=144083220808545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ved=0CAcQjRxqFQoTCPzA4-mgy8cCFUg_FAodgXcH3w&amp;url=http://micmcblog.blogspot.com/2015_02_01_archive.html&amp;ei=-Q3gVbzgEMj-UIHvnfgN&amp;psig=AFQjCNGzDQQ7YJJJ4eQ5zgJviSIL-3QURA&amp;ust=144083337841833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.mercader\Desktop\10 CONGRESO GEPAC\PLANTILLA POWERPOINT 10 CONGRESO GEPAC 2015\IMAGENES\PORTADA_PPT_10_CONGRESO_GEPAC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11"/>
            <a:ext cx="9144000" cy="6859211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500034" y="428604"/>
            <a:ext cx="6000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7030A0"/>
                </a:solidFill>
              </a:rPr>
              <a:t>IMPACTO EN LA VIDA DEL PACIENTE DEL DIAGNÓSTICO DURANTE Y DESPUES DE LA ENFERMEDAD</a:t>
            </a:r>
            <a:endParaRPr lang="es-ES" sz="3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85720" y="3143248"/>
            <a:ext cx="485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MIGUEL ROJAS CÁSARES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PSICOONCÓLOGO- CUIDADOS PALIATIVOS. </a:t>
            </a:r>
            <a:r>
              <a:rPr lang="es-E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PSICÓLOGO CLÍNICO-NEUROPSICÓLOGO-PSICOGERONTÓLOGO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r>
              <a:rPr lang="es-ES" sz="2400" b="1" dirty="0" smtClean="0">
                <a:solidFill>
                  <a:srgbClr val="6A24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PSICOONCÓLOGO DE GEPAC</a:t>
            </a:r>
            <a:endParaRPr lang="es-E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.mercader\Desktop\10 CONGRESO GEPAC\PLANTILLA POWERPOINT 10 CONGRESO GEPAC 2015\IMAGENES\INTERIOR_3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11"/>
            <a:ext cx="9144000" cy="685921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1472" y="164305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8666A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Aspectos a considerar</a:t>
            </a:r>
            <a:endParaRPr lang="es-ES" sz="20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284620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 smtClean="0">
              <a:solidFill>
                <a:srgbClr val="59759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429124" y="3357562"/>
            <a:ext cx="3071834" cy="2286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IMPORTANTE</a:t>
            </a:r>
          </a:p>
          <a:p>
            <a:pPr algn="ctr"/>
            <a:r>
              <a:rPr lang="es-ES" sz="1600" dirty="0" smtClean="0"/>
              <a:t>Libreta</a:t>
            </a:r>
          </a:p>
          <a:p>
            <a:pPr algn="ctr"/>
            <a:r>
              <a:rPr lang="es-ES" sz="1600" dirty="0" smtClean="0"/>
              <a:t>Lista de preguntas</a:t>
            </a:r>
          </a:p>
          <a:p>
            <a:pPr algn="ctr"/>
            <a:r>
              <a:rPr lang="es-ES" sz="1600" dirty="0" smtClean="0"/>
              <a:t>Lleva alguien contigo </a:t>
            </a:r>
          </a:p>
          <a:p>
            <a:pPr algn="ctr"/>
            <a:r>
              <a:rPr lang="es-ES" sz="1600" dirty="0" smtClean="0"/>
              <a:t>Medicina que tomas</a:t>
            </a:r>
          </a:p>
          <a:p>
            <a:pPr algn="ctr"/>
            <a:r>
              <a:rPr lang="es-ES" sz="1600" dirty="0" smtClean="0"/>
              <a:t>Efectos secundarios </a:t>
            </a:r>
            <a:endParaRPr lang="es-ES" sz="1600" dirty="0"/>
          </a:p>
        </p:txBody>
      </p:sp>
      <p:pic>
        <p:nvPicPr>
          <p:cNvPr id="8" name="7 Imagen" descr="Resultado de imagen de tomar notas consulta medic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714620"/>
            <a:ext cx="2357454" cy="1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.mercader\Desktop\10 CONGRESO GEPAC\PLANTILLA POWERPOINT 10 CONGRESO GEPAC 2015\IMAGENES\INTERIOR_3_PPT_10_CONGRESO_GEPAC_2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11"/>
            <a:ext cx="9144000" cy="685921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1472" y="164305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8666A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Aspectos a considerar</a:t>
            </a:r>
            <a:endParaRPr lang="es-ES" sz="20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284620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 smtClean="0">
              <a:solidFill>
                <a:srgbClr val="59759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85786" y="2357430"/>
            <a:ext cx="74295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00B050"/>
                </a:solidFill>
              </a:rPr>
              <a:t>¿Cuál es el objetivo de este tratamiento?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¿Qué pasaría si no me someto a este tratamiento?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¿Cómo se suministra el tratamiento y cuánto durará?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¿Cómo me sentiré antes, durante y después del tratamiento?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¿Forma parte mi tratamiento de un ensayo clínico?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¿Qué éxito ha tenido este tratamiento en el pasado?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 Asociaciones especializadas </a:t>
            </a:r>
            <a:r>
              <a:rPr lang="es-ES" sz="2000" dirty="0" smtClean="0"/>
              <a:t/>
            </a:r>
            <a:br>
              <a:rPr lang="es-ES" sz="2000" dirty="0" smtClean="0"/>
            </a:br>
            <a:endParaRPr lang="es-ES" dirty="0"/>
          </a:p>
        </p:txBody>
      </p:sp>
      <p:pic>
        <p:nvPicPr>
          <p:cNvPr id="9" name="8 Imagen" descr="Resultado de imagen de trabaj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500570"/>
            <a:ext cx="2619375" cy="185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.mercader\Desktop\10 CONGRESO GEPAC\PLANTILLA POWERPOINT 10 CONGRESO GEPAC 2015\IMAGENES\INTERIOR_3_PPT_10_CONGRESO_GEPAC_2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11"/>
            <a:ext cx="9144000" cy="685921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1472" y="164305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8666A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Aspectos a considerar</a:t>
            </a:r>
            <a:endParaRPr lang="es-ES" sz="20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284620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 smtClean="0">
              <a:solidFill>
                <a:srgbClr val="59759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85786" y="2357430"/>
            <a:ext cx="74295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00B050"/>
                </a:solidFill>
              </a:rPr>
              <a:t>¿Puedo continuar con mi trabajo o mis actividades habituales mientras reciba el tratamiento?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¿Podré conducir?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¿Podré tener hijos? </a:t>
            </a:r>
            <a:r>
              <a:rPr lang="es-ES" sz="2000" dirty="0" smtClean="0"/>
              <a:t/>
            </a:r>
            <a:br>
              <a:rPr lang="es-ES" sz="2000" dirty="0" smtClean="0"/>
            </a:br>
            <a:endParaRPr lang="es-ES" dirty="0"/>
          </a:p>
        </p:txBody>
      </p:sp>
      <p:pic>
        <p:nvPicPr>
          <p:cNvPr id="8" name="Picture 1" descr="C:\Users\m.rojas\Desktop\Actividades-de-la-Vida-Diaria-Básic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23228"/>
            <a:ext cx="4857784" cy="2634730"/>
          </a:xfrm>
          <a:prstGeom prst="rect">
            <a:avLst/>
          </a:prstGeom>
          <a:noFill/>
        </p:spPr>
      </p:pic>
      <p:pic>
        <p:nvPicPr>
          <p:cNvPr id="10" name="9 Imagen" descr="Resultado de imagen de trabaj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214686"/>
            <a:ext cx="2143140" cy="278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.mercader\Desktop\10 CONGRESO GEPAC\PLANTILLA POWERPOINT 10 CONGRESO GEPAC 2015\IMAGENES\INTERIOR_3_PPT_10_CONGRESO_GEPAC_2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11"/>
            <a:ext cx="9144000" cy="685921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1472" y="164305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s-ES" sz="2000" dirty="0" smtClean="0">
                <a:solidFill>
                  <a:srgbClr val="7030A0"/>
                </a:solidFill>
              </a:rPr>
              <a:t>DESPUÉS DEL TRATAMIENTO</a:t>
            </a:r>
            <a:endParaRPr lang="es-ES" sz="2000" dirty="0">
              <a:solidFill>
                <a:srgbClr val="7030A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284620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 smtClean="0">
              <a:solidFill>
                <a:srgbClr val="59759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85786" y="2357430"/>
            <a:ext cx="74295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00B050"/>
                </a:solidFill>
              </a:rPr>
              <a:t>¿Cuánto tiempo necesitaré para poder volver al trabajo o irme de vacaciones?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¿Cada cuánto tiempo tendré que hacerme una revisión o un análisis de sangre?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¿Tendré que recibir algún tratamiento de mantenimiento?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¿Podré volver a hacer deporte?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¿Cómo sabré si estoy en recaída?</a:t>
            </a:r>
            <a:r>
              <a:rPr lang="es-ES" sz="2000" dirty="0" smtClean="0"/>
              <a:t/>
            </a:r>
            <a:br>
              <a:rPr lang="es-ES" sz="2000" dirty="0" smtClean="0"/>
            </a:br>
            <a:endParaRPr lang="es-ES" dirty="0"/>
          </a:p>
        </p:txBody>
      </p:sp>
      <p:pic>
        <p:nvPicPr>
          <p:cNvPr id="9" name="8 Imagen" descr="http://www.anuncioneon.es/img/fotos.ashx?id=3536623&amp;foto=1&amp;t=solicitanos+m%C3%A1s+informaci%C3%B3n+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4857760"/>
            <a:ext cx="3357586" cy="178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.mercader\Desktop\10 CONGRESO GEPAC\PLANTILLA POWERPOINT 10 CONGRESO GEPAC 2015\IMAGENES\INTERIOR_3_PPT_10_CONGRESO_GEPAC_2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11"/>
            <a:ext cx="9144000" cy="685921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1472" y="164305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s-ES" sz="2000" dirty="0" smtClean="0">
                <a:solidFill>
                  <a:srgbClr val="7030A0"/>
                </a:solidFill>
              </a:rPr>
              <a:t>DESPUÉS DEL TRATAMIENTO</a:t>
            </a:r>
            <a:endParaRPr lang="es-ES" sz="2000" dirty="0">
              <a:solidFill>
                <a:srgbClr val="7030A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284620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 smtClean="0">
              <a:solidFill>
                <a:srgbClr val="59759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14348" y="1857365"/>
            <a:ext cx="750099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00B050"/>
                </a:solidFill>
              </a:rPr>
              <a:t/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Miedos a la recaída y a la espera de los resultados (relaja el entorno)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Estrés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Volver a pasar días en el hospital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Problemas en el trabajo - Pedir días libres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Cambios en los tratamientos</a:t>
            </a:r>
            <a:r>
              <a:rPr lang="es-ES" sz="2000" dirty="0" smtClean="0"/>
              <a:t/>
            </a:r>
            <a:br>
              <a:rPr lang="es-ES" sz="2000" dirty="0" smtClean="0"/>
            </a:br>
            <a:endParaRPr lang="es-ES" dirty="0"/>
          </a:p>
        </p:txBody>
      </p:sp>
      <p:pic>
        <p:nvPicPr>
          <p:cNvPr id="8" name="7 Imagen" descr="http://www.sispro.es/FitxersWeb/1526/banner_sispreve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4214819"/>
            <a:ext cx="1714512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http://galeon.hispavista.com/carpeta5/img/jtj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929066"/>
            <a:ext cx="3500462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http://elteleno.multiespaciosweb.com/uploads/2012/06/inicio0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357694"/>
            <a:ext cx="2714612" cy="16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.mercader\Desktop\10 CONGRESO GEPAC\PLANTILLA POWERPOINT 10 CONGRESO GEPAC 2015\IMAGENES\INTERIOR_3_PPT_10_CONGRESO_GEPAC_2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11"/>
            <a:ext cx="9144000" cy="685921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1472" y="164305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s-ES" sz="2000" dirty="0" smtClean="0">
                <a:solidFill>
                  <a:srgbClr val="7030A0"/>
                </a:solidFill>
              </a:rPr>
              <a:t> ¿TÉCNICAS PARA EL ESTRÉS, ANSIEDAD Y DOLOR?</a:t>
            </a:r>
            <a:endParaRPr lang="es-ES" sz="2000" dirty="0">
              <a:solidFill>
                <a:srgbClr val="7030A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284620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 smtClean="0">
              <a:solidFill>
                <a:srgbClr val="59759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6842" y="1428736"/>
            <a:ext cx="750099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00B050"/>
                </a:solidFill>
              </a:rPr>
              <a:t/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/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Técnicas de relajación: meditación, visualización, imaginación o una combinación de todas ellas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Respiración abdominal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err="1" smtClean="0">
                <a:solidFill>
                  <a:srgbClr val="00B050"/>
                </a:solidFill>
              </a:rPr>
              <a:t>Risoterapia</a:t>
            </a:r>
            <a:r>
              <a:rPr lang="es-ES" sz="2000" dirty="0" smtClean="0">
                <a:solidFill>
                  <a:srgbClr val="00B050"/>
                </a:solidFill>
              </a:rPr>
              <a:t/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Ejercicios: andar, actividades relacionadas con el agua 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Terapias de entretenimiento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Ventilación emocional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err="1" smtClean="0">
                <a:solidFill>
                  <a:srgbClr val="00B050"/>
                </a:solidFill>
              </a:rPr>
              <a:t>Psicooncología</a:t>
            </a:r>
            <a:r>
              <a:rPr lang="es-ES" sz="2000" dirty="0" smtClean="0">
                <a:solidFill>
                  <a:srgbClr val="00B050"/>
                </a:solidFill>
              </a:rPr>
              <a:t>. Normalizar.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Hora oscura </a:t>
            </a:r>
            <a:r>
              <a:rPr lang="es-ES" sz="2000" dirty="0" smtClean="0"/>
              <a:t/>
            </a:r>
            <a:br>
              <a:rPr lang="es-ES" sz="2000" dirty="0" smtClean="0"/>
            </a:br>
            <a:endParaRPr lang="es-ES" dirty="0"/>
          </a:p>
        </p:txBody>
      </p:sp>
      <p:pic>
        <p:nvPicPr>
          <p:cNvPr id="9" name="8 Imagen" descr="http://lavozdelexito.com/wp-content/uploads/2012/12/tecnica-mejorar-respiracion-inspirar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4929198"/>
            <a:ext cx="2599981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http://lavozdelexito.com/wp-content/uploads/2012/12/tecnica-mejorar-respiracion-expirar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286256"/>
            <a:ext cx="2680747" cy="185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.mercader\Desktop\10 CONGRESO GEPAC\PLANTILLA POWERPOINT 10 CONGRESO GEPAC 2015\IMAGENES\INTERIOR_3_PPT_10_CONGRESO_GEPAC_2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11"/>
            <a:ext cx="9144000" cy="685921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1472" y="1643050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/>
            <a:r>
              <a:rPr lang="es-ES" sz="2000" dirty="0" smtClean="0">
                <a:solidFill>
                  <a:srgbClr val="7030A0"/>
                </a:solidFill>
              </a:rPr>
              <a:t>  TERAPIAS COMPLEMENTARIAS</a:t>
            </a:r>
          </a:p>
          <a:p>
            <a:pPr marL="45720" indent="0">
              <a:buNone/>
            </a:pPr>
            <a:endParaRPr lang="es-ES" sz="2000" dirty="0">
              <a:solidFill>
                <a:srgbClr val="7030A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284620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 smtClean="0">
              <a:solidFill>
                <a:srgbClr val="59759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14348" y="1428736"/>
            <a:ext cx="750099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00B050"/>
                </a:solidFill>
              </a:rPr>
              <a:t/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/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/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err="1" smtClean="0">
                <a:solidFill>
                  <a:srgbClr val="00B050"/>
                </a:solidFill>
              </a:rPr>
              <a:t>Reiki</a:t>
            </a:r>
            <a:r>
              <a:rPr lang="es-ES" sz="2000" dirty="0" smtClean="0">
                <a:solidFill>
                  <a:srgbClr val="00B050"/>
                </a:solidFill>
              </a:rPr>
              <a:t/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Masajes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Chi Kung</a:t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err="1" smtClean="0">
                <a:solidFill>
                  <a:srgbClr val="00B050"/>
                </a:solidFill>
              </a:rPr>
              <a:t>Tai-chi</a:t>
            </a:r>
            <a:r>
              <a:rPr lang="es-ES" sz="2000" dirty="0" smtClean="0">
                <a:solidFill>
                  <a:srgbClr val="00B050"/>
                </a:solidFill>
              </a:rPr>
              <a:t/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err="1" smtClean="0">
                <a:solidFill>
                  <a:srgbClr val="00B050"/>
                </a:solidFill>
              </a:rPr>
              <a:t>Mandalas</a:t>
            </a:r>
            <a:r>
              <a:rPr lang="es-ES" sz="2000" dirty="0" smtClean="0">
                <a:solidFill>
                  <a:srgbClr val="00B050"/>
                </a:solidFill>
              </a:rPr>
              <a:t> </a:t>
            </a:r>
            <a:r>
              <a:rPr lang="es-ES" sz="2000" dirty="0" smtClean="0"/>
              <a:t/>
            </a:r>
            <a:br>
              <a:rPr lang="es-ES" sz="2000" dirty="0" smtClean="0"/>
            </a:br>
            <a:endParaRPr lang="es-ES" dirty="0"/>
          </a:p>
        </p:txBody>
      </p:sp>
      <p:pic>
        <p:nvPicPr>
          <p:cNvPr id="8" name="7 Imagen" descr="http://danutashealing.com/es/wp-content/uploads/2014/01/Integrative_Chi_Kung_Clas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500438"/>
            <a:ext cx="3429024" cy="133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http://sanacionnatural.net/wp-content/uploads/2014/03/reiki-esencia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286124"/>
            <a:ext cx="2771458" cy="151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http://www.institutokors.com/wp-content/uploads/2014/09/masaje-reset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5286388"/>
            <a:ext cx="1928826" cy="1086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.mercader\Desktop\10 CONGRESO GEPAC\PLANTILLA POWERPOINT 10 CONGRESO GEPAC 2015\IMAGENES\INTERIOR_3_PPT_10_CONGRESO_GEPAC_2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11"/>
            <a:ext cx="9144000" cy="685921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1472" y="1225028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algn="ctr"/>
            <a:r>
              <a:rPr lang="es-ES" sz="2000" dirty="0" smtClean="0">
                <a:solidFill>
                  <a:srgbClr val="7030A0"/>
                </a:solidFill>
              </a:rPr>
              <a:t>  </a:t>
            </a:r>
            <a:r>
              <a:rPr lang="es-ES" sz="2000" dirty="0" smtClean="0"/>
              <a:t> </a:t>
            </a:r>
            <a:r>
              <a:rPr lang="es-ES" sz="2000" dirty="0" smtClean="0">
                <a:solidFill>
                  <a:srgbClr val="7030A0"/>
                </a:solidFill>
              </a:rPr>
              <a:t>FAMILIA</a:t>
            </a:r>
          </a:p>
          <a:p>
            <a:pPr marL="45720" indent="0">
              <a:buNone/>
            </a:pPr>
            <a:endParaRPr lang="es-ES" sz="2000" dirty="0">
              <a:solidFill>
                <a:srgbClr val="7030A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284620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 smtClean="0">
              <a:solidFill>
                <a:srgbClr val="59759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14348" y="1428736"/>
            <a:ext cx="75009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00B050"/>
                </a:solidFill>
              </a:rPr>
              <a:t/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La comunicación con la familia es importante ya que ayuda a sus familiares a saber cómo se siente y conocer sus miedos y preocupaciones. Le ayudará a encontrar apoyo para afrontar la enfermedad</a:t>
            </a:r>
            <a:r>
              <a:rPr lang="es-ES" sz="2000" dirty="0" smtClean="0">
                <a:cs typeface="Arial" panose="020B0604020202020204" pitchFamily="34" charset="0"/>
              </a:rPr>
              <a:t> </a:t>
            </a:r>
            <a:r>
              <a:rPr lang="es-ES" sz="2000" dirty="0" smtClean="0">
                <a:solidFill>
                  <a:srgbClr val="00B050"/>
                </a:solidFill>
              </a:rPr>
              <a:t/>
            </a:r>
            <a:br>
              <a:rPr lang="es-ES" sz="2000" dirty="0" smtClean="0">
                <a:solidFill>
                  <a:srgbClr val="00B050"/>
                </a:solidFill>
              </a:rPr>
            </a:br>
            <a:r>
              <a:rPr lang="es-ES" sz="2000" dirty="0" smtClean="0">
                <a:solidFill>
                  <a:srgbClr val="00B050"/>
                </a:solidFill>
              </a:rPr>
              <a:t>Deje que sus familiares expresen también sus sentimientos y respondan a sus preguntas </a:t>
            </a:r>
            <a:r>
              <a:rPr lang="es-ES" sz="20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/>
            </a:r>
            <a:br>
              <a:rPr lang="es-ES" sz="2000" dirty="0" smtClean="0">
                <a:solidFill>
                  <a:srgbClr val="00B050"/>
                </a:solidFill>
                <a:cs typeface="Times New Roman" panose="02020603050405020304" pitchFamily="18" charset="0"/>
              </a:rPr>
            </a:br>
            <a:r>
              <a:rPr lang="es-ES" sz="20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Escúcheles y demuestre respeto e interés ante sus opiniones y la expresión de sus sentimientos </a:t>
            </a:r>
            <a:r>
              <a:rPr lang="es-ES" sz="2000" dirty="0" smtClean="0"/>
              <a:t/>
            </a:r>
            <a:br>
              <a:rPr lang="es-ES" sz="2000" dirty="0" smtClean="0"/>
            </a:br>
            <a:endParaRPr lang="es-ES" dirty="0"/>
          </a:p>
        </p:txBody>
      </p:sp>
      <p:pic>
        <p:nvPicPr>
          <p:cNvPr id="9" name="8 Imagen" descr="https://encrypted-tbn1.gstatic.com/images?q=tbn:ANd9GcQnuDy8x-Q5D0bbXrV9hTY1T_FfqTqHM05bKPxP31f0OfSPDiFZ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429132"/>
            <a:ext cx="2256768" cy="140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http://forosdelavirgen.org/wp-content/uploads/2015/01/C%C3%B3mo-mejorar-la-comunicaci%C3%B3n-familiar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429132"/>
            <a:ext cx="2786082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http://img.tangram.edu.pe/wp-content/uploads/2012/09/charlas-de-familia_3jhte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500570"/>
            <a:ext cx="2643174" cy="150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.mercader\Desktop\10 CONGRESO GEPAC\PLANTILLA POWERPOINT 10 CONGRESO GEPAC 2015\IMAGENES\TRASERA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211"/>
          </a:xfrm>
          <a:prstGeom prst="rect">
            <a:avLst/>
          </a:prstGeom>
          <a:noFill/>
        </p:spPr>
      </p:pic>
      <p:pic>
        <p:nvPicPr>
          <p:cNvPr id="1026" name="Picture 2" descr="C:\Users\m.rojas\Desktop\imagen-post-it-graci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57166"/>
            <a:ext cx="4643437" cy="2643205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786314" y="3571876"/>
            <a:ext cx="328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7030A0"/>
                </a:solidFill>
              </a:rPr>
              <a:t>Correo:jmrcp27@gmail.com</a:t>
            </a:r>
          </a:p>
          <a:p>
            <a:r>
              <a:rPr lang="es-ES" sz="2000" dirty="0" smtClean="0">
                <a:solidFill>
                  <a:srgbClr val="7030A0"/>
                </a:solidFill>
              </a:rPr>
              <a:t>Telefono:622237233</a:t>
            </a:r>
            <a:endParaRPr lang="es-ES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211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000100" y="2786059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ctr">
              <a:buNone/>
            </a:pPr>
            <a:r>
              <a:rPr lang="es-ES" sz="2400" b="1" dirty="0" smtClean="0">
                <a:solidFill>
                  <a:srgbClr val="7030A0"/>
                </a:solidFill>
              </a:rPr>
              <a:t>¿QUÉ PENSAMIENTOS TIENEN LOS PACIENTES CUANDO LE ACABAN DE DIAGNOSTICAR UNA ENFERMEDAD CRÓNICA?</a:t>
            </a:r>
          </a:p>
        </p:txBody>
      </p:sp>
      <p:pic>
        <p:nvPicPr>
          <p:cNvPr id="5" name="Picture 6" descr="C:\Users\m.rojas\Desktop\signo-de-interrogacion-rojo-circulo-de-clip-art_428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285860"/>
            <a:ext cx="1928826" cy="1432334"/>
          </a:xfrm>
          <a:prstGeom prst="rect">
            <a:avLst/>
          </a:prstGeom>
          <a:noFill/>
        </p:spPr>
      </p:pic>
      <p:pic>
        <p:nvPicPr>
          <p:cNvPr id="6" name="Picture 3" descr="C:\Users\m.rojas\Desktop\interrogac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1285861"/>
            <a:ext cx="2428892" cy="2087422"/>
          </a:xfrm>
          <a:prstGeom prst="rect">
            <a:avLst/>
          </a:prstGeom>
          <a:noFill/>
        </p:spPr>
      </p:pic>
      <p:pic>
        <p:nvPicPr>
          <p:cNvPr id="9" name="Picture 7" descr="C:\Users\m.rojas\Desktop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429132"/>
            <a:ext cx="1571636" cy="1714500"/>
          </a:xfrm>
          <a:prstGeom prst="rect">
            <a:avLst/>
          </a:prstGeom>
          <a:noFill/>
        </p:spPr>
      </p:pic>
      <p:pic>
        <p:nvPicPr>
          <p:cNvPr id="10" name="Picture 2" descr="C:\Users\m.rojas\Desktop\cabeza-humana-con-un-signo-de-interrogacion-dentro_318-4647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429133"/>
            <a:ext cx="2330331" cy="1548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211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714348" y="1357299"/>
            <a:ext cx="7858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just">
              <a:buNone/>
            </a:pPr>
            <a:r>
              <a:rPr lang="es-ES" sz="2400" dirty="0" smtClean="0">
                <a:solidFill>
                  <a:srgbClr val="00B050"/>
                </a:solidFill>
              </a:rPr>
              <a:t>Enterarse de su diagnóstico de cáncer representa muchos cambios para usted y sus seres queridos. Probablemente tenga muchas preguntas, como:</a:t>
            </a:r>
          </a:p>
          <a:p>
            <a:pPr marL="45720" indent="0" algn="just">
              <a:buNone/>
            </a:pPr>
            <a:r>
              <a:rPr lang="es-ES" sz="2400" dirty="0" smtClean="0">
                <a:solidFill>
                  <a:srgbClr val="00B050"/>
                </a:solidFill>
              </a:rPr>
              <a:t>• ¿Me voy a morir? Enfermedad </a:t>
            </a:r>
            <a:r>
              <a:rPr lang="es-ES" sz="2400" dirty="0">
                <a:solidFill>
                  <a:srgbClr val="00B050"/>
                </a:solidFill>
              </a:rPr>
              <a:t>c</a:t>
            </a:r>
            <a:r>
              <a:rPr lang="es-ES" sz="2400" dirty="0" smtClean="0">
                <a:solidFill>
                  <a:srgbClr val="00B050"/>
                </a:solidFill>
              </a:rPr>
              <a:t>rónica</a:t>
            </a:r>
          </a:p>
          <a:p>
            <a:pPr marL="45720" indent="0" algn="just">
              <a:buNone/>
            </a:pPr>
            <a:r>
              <a:rPr lang="es-ES" sz="2400" dirty="0" smtClean="0">
                <a:solidFill>
                  <a:srgbClr val="00B050"/>
                </a:solidFill>
              </a:rPr>
              <a:t>• ¿Se puede curar?</a:t>
            </a:r>
          </a:p>
          <a:p>
            <a:pPr marL="45720" indent="0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00B050"/>
                </a:solidFill>
              </a:rPr>
              <a:t> ¿Por qué a mí?</a:t>
            </a:r>
          </a:p>
          <a:p>
            <a:pPr marL="45720" indent="0" algn="just">
              <a:buNone/>
            </a:pPr>
            <a:r>
              <a:rPr lang="es-ES" sz="2400" dirty="0" smtClean="0">
                <a:solidFill>
                  <a:srgbClr val="00B050"/>
                </a:solidFill>
              </a:rPr>
              <a:t>• ¿Cuáles son las mejores opciones de tratamiento?</a:t>
            </a:r>
          </a:p>
          <a:p>
            <a:pPr marL="45720" indent="0" algn="just">
              <a:buNone/>
            </a:pPr>
            <a:r>
              <a:rPr lang="es-ES" sz="2400" dirty="0" smtClean="0">
                <a:solidFill>
                  <a:srgbClr val="00B050"/>
                </a:solidFill>
              </a:rPr>
              <a:t>• ¿Dolerá el tratamiento o me hará sentir mal? ¿Cuánto tiempo durará el tratamiento?</a:t>
            </a:r>
          </a:p>
          <a:p>
            <a:pPr marL="45720" indent="0" algn="just">
              <a:buNone/>
            </a:pPr>
            <a:r>
              <a:rPr lang="es-ES" sz="2400" dirty="0" smtClean="0">
                <a:solidFill>
                  <a:srgbClr val="00B050"/>
                </a:solidFill>
              </a:rPr>
              <a:t>• ¿Necesito internarme en el hospital?</a:t>
            </a:r>
          </a:p>
          <a:p>
            <a:pPr marL="45720" indent="0" algn="just">
              <a:buNone/>
            </a:pPr>
            <a:r>
              <a:rPr lang="es-ES" sz="2400" dirty="0" smtClean="0">
                <a:solidFill>
                  <a:srgbClr val="00B050"/>
                </a:solidFill>
              </a:rPr>
              <a:t>• ¿Podré conservar mi trabajo?</a:t>
            </a:r>
          </a:p>
          <a:p>
            <a:pPr marL="45720" indent="0" algn="just">
              <a:buNone/>
            </a:pPr>
            <a:r>
              <a:rPr lang="es-ES" sz="2400" dirty="0" smtClean="0">
                <a:solidFill>
                  <a:srgbClr val="00B050"/>
                </a:solidFill>
              </a:rPr>
              <a:t>• ¿Cuánto costará el tratamiento del cáncer</a:t>
            </a:r>
            <a:endParaRPr lang="es-ES" sz="2000" dirty="0" smtClean="0">
              <a:solidFill>
                <a:srgbClr val="59759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2" descr="C:\Users\m.rojas\Pictures\canc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357694"/>
            <a:ext cx="2000232" cy="1142984"/>
          </a:xfrm>
          <a:prstGeom prst="rect">
            <a:avLst/>
          </a:prstGeom>
          <a:noFill/>
        </p:spPr>
      </p:pic>
      <p:pic>
        <p:nvPicPr>
          <p:cNvPr id="12" name="Picture 2" descr="C:\Users\m.rojas\Pictures\prostataLnmhixEa6vKmAqG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929330"/>
            <a:ext cx="2500299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211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14282" y="785794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es-ES" sz="2400" dirty="0" smtClean="0">
                <a:solidFill>
                  <a:srgbClr val="7030A0"/>
                </a:solidFill>
              </a:rPr>
              <a:t>“¿POR QUÉ A MÍ?”</a:t>
            </a:r>
          </a:p>
          <a:p>
            <a:pPr marL="45720" indent="0" algn="just">
              <a:buNone/>
            </a:pPr>
            <a:endParaRPr lang="es-ES" sz="2400" dirty="0" smtClean="0">
              <a:solidFill>
                <a:srgbClr val="7030A0"/>
              </a:solidFill>
            </a:endParaRPr>
          </a:p>
          <a:p>
            <a:pPr marL="45720" indent="0" algn="just">
              <a:buNone/>
            </a:pPr>
            <a:r>
              <a:rPr lang="es-ES" sz="2400" dirty="0" smtClean="0">
                <a:solidFill>
                  <a:srgbClr val="00B050"/>
                </a:solidFill>
              </a:rPr>
              <a:t>La primera pregunta que surge en gran parte a los pacientes con cáncer es: “¿qué hice mal?” o “¿por qué a mí?”. </a:t>
            </a:r>
          </a:p>
          <a:p>
            <a:pPr marL="45720" indent="0" algn="just">
              <a:buNone/>
            </a:pPr>
            <a:r>
              <a:rPr lang="es-ES" sz="2400" dirty="0" smtClean="0">
                <a:solidFill>
                  <a:srgbClr val="00B050"/>
                </a:solidFill>
              </a:rPr>
              <a:t>La mayoría de los casos, muchas personas suelen formarse ideas propias sobre las causas de su enfermedad.</a:t>
            </a:r>
          </a:p>
          <a:p>
            <a:pPr marL="45720" indent="0" algn="just">
              <a:buNone/>
            </a:pPr>
            <a:r>
              <a:rPr lang="es-ES" sz="2400" dirty="0" smtClean="0">
                <a:solidFill>
                  <a:srgbClr val="00B050"/>
                </a:solidFill>
              </a:rPr>
              <a:t>Algunas personas piensan que se les está castigando por algo que hicieron o que no hicieron en el pasado. La mayoría se pregunta si algo de lo que hicieron fue causa directa de su enfermedad.</a:t>
            </a:r>
            <a:endParaRPr lang="es-ES" sz="2000" dirty="0" smtClean="0">
              <a:solidFill>
                <a:srgbClr val="59759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4" descr="http://www.definicionabc.com/wp-content/uploads/Casti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643446"/>
            <a:ext cx="2357454" cy="1656229"/>
          </a:xfrm>
          <a:prstGeom prst="rect">
            <a:avLst/>
          </a:prstGeom>
          <a:noFill/>
        </p:spPr>
      </p:pic>
      <p:pic>
        <p:nvPicPr>
          <p:cNvPr id="7" name="Picture 2" descr="http://i.ytimg.com/vi/Kzg2VVDjP8k/hqdefaul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4500570"/>
            <a:ext cx="2571768" cy="220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211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928662" y="785794"/>
            <a:ext cx="76438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es-ES" sz="2400" dirty="0" smtClean="0">
                <a:solidFill>
                  <a:srgbClr val="7030A0"/>
                </a:solidFill>
              </a:rPr>
              <a:t>“¿POR QUÉ A MÍ?”</a:t>
            </a:r>
          </a:p>
          <a:p>
            <a:pPr marL="45720" indent="0" algn="just">
              <a:buNone/>
            </a:pPr>
            <a:endParaRPr lang="es-ES" sz="2400" dirty="0" smtClean="0">
              <a:solidFill>
                <a:srgbClr val="7030A0"/>
              </a:solidFill>
            </a:endParaRPr>
          </a:p>
          <a:p>
            <a:pPr marL="45720" indent="0" algn="just">
              <a:buNone/>
            </a:pPr>
            <a:r>
              <a:rPr lang="es-ES" sz="2400" dirty="0" smtClean="0">
                <a:solidFill>
                  <a:srgbClr val="00B050"/>
                </a:solidFill>
              </a:rPr>
              <a:t>Otras personas piensan que si hubieran hecho algo de diferente manera, hubieran podido prevenir la enfermedad.</a:t>
            </a:r>
            <a:br>
              <a:rPr lang="es-ES" sz="2400" dirty="0" smtClean="0">
                <a:solidFill>
                  <a:srgbClr val="00B050"/>
                </a:solidFill>
              </a:rPr>
            </a:br>
            <a:r>
              <a:rPr lang="es-ES" sz="2400" dirty="0" smtClean="0">
                <a:solidFill>
                  <a:srgbClr val="00B050"/>
                </a:solidFill>
              </a:rPr>
              <a:t/>
            </a:r>
            <a:br>
              <a:rPr lang="es-ES" sz="2400" dirty="0" smtClean="0">
                <a:solidFill>
                  <a:srgbClr val="00B050"/>
                </a:solidFill>
              </a:rPr>
            </a:br>
            <a:r>
              <a:rPr lang="es-ES" sz="2400" dirty="0" smtClean="0">
                <a:solidFill>
                  <a:srgbClr val="00B050"/>
                </a:solidFill>
              </a:rPr>
              <a:t>Si tiene estos pensamientos, no está solo(a), pues son comunes entre las personas con cáncer. Pero el cáncer no debe verse como un castigo por cosas que haya o no haya hecho en el pasado.</a:t>
            </a:r>
          </a:p>
          <a:p>
            <a:pPr marL="45720" indent="0" algn="just">
              <a:buNone/>
            </a:pPr>
            <a:r>
              <a:rPr lang="es-ES" sz="2400" dirty="0" smtClean="0">
                <a:solidFill>
                  <a:srgbClr val="00B050"/>
                </a:solidFill>
              </a:rPr>
              <a:t> </a:t>
            </a:r>
            <a:br>
              <a:rPr lang="es-ES" sz="2400" dirty="0" smtClean="0">
                <a:solidFill>
                  <a:srgbClr val="00B050"/>
                </a:solidFill>
              </a:rPr>
            </a:br>
            <a:r>
              <a:rPr lang="es-ES" sz="2400" dirty="0" smtClean="0">
                <a:solidFill>
                  <a:srgbClr val="00B050"/>
                </a:solidFill>
              </a:rPr>
              <a:t>Evite culparse, pues hacerlo provoca tristeza y pocas veces resulta útil. Casi nunca es posible determinar exactamente qué causó el cáncer. Más bien, enfóquese en cuidar de sí ahora, tanto física como a nivel emocional.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11"/>
            <a:ext cx="9144000" cy="6859211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28596" y="1028343"/>
            <a:ext cx="80724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rgbClr val="00B050"/>
                </a:solidFill>
              </a:rPr>
              <a:t>Aún no sabemos qué causa todos los cánceres. Sabemos que existen ciertas cosas que llamamos “factores de riesgo” que afectan su probabilidad de padecer algunas enfermedades.</a:t>
            </a:r>
            <a:br>
              <a:rPr lang="es-ES" dirty="0" smtClean="0">
                <a:solidFill>
                  <a:srgbClr val="00B050"/>
                </a:solidFill>
              </a:rPr>
            </a:br>
            <a:r>
              <a:rPr lang="es-ES" dirty="0" smtClean="0">
                <a:solidFill>
                  <a:srgbClr val="00B050"/>
                </a:solidFill>
              </a:rPr>
              <a:t>Algunos factores de riesgo para el cáncer se pueden cambiar, pero otros no. Los factores de riesgo que no pueden controlarse incluyen su edad, sexo y antecedentes familiares. </a:t>
            </a:r>
            <a:br>
              <a:rPr lang="es-ES" dirty="0" smtClean="0">
                <a:solidFill>
                  <a:srgbClr val="00B050"/>
                </a:solidFill>
              </a:rPr>
            </a:br>
            <a:r>
              <a:rPr lang="es-ES" dirty="0" smtClean="0">
                <a:solidFill>
                  <a:srgbClr val="00B050"/>
                </a:solidFill>
              </a:rPr>
              <a:t>Las cosas que se pueden cambiar son aquellas que usted hace, tal como consumir productos del tabaco, tomar bebidas con alcohol, elecciones de lo que come y su exposición al sol. </a:t>
            </a:r>
            <a:endParaRPr lang="es-ES" dirty="0"/>
          </a:p>
        </p:txBody>
      </p:sp>
      <p:pic>
        <p:nvPicPr>
          <p:cNvPr id="6" name="Picture 3" descr="http://www.gacetaieepo.info/sites/default/files/ckeditor/images/cancer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143380"/>
            <a:ext cx="4643470" cy="271462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483768" y="583666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s-ES" sz="2400" dirty="0" smtClean="0">
                <a:solidFill>
                  <a:srgbClr val="7030A0"/>
                </a:solidFill>
              </a:rPr>
              <a:t>¿ME CAUSÉ YO MISMO(A) EL CÁNCER? </a:t>
            </a:r>
            <a:endParaRPr lang="es-E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11"/>
            <a:ext cx="9144000" cy="6859211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483768" y="571480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s-ES" sz="2400" dirty="0" smtClean="0">
                <a:solidFill>
                  <a:srgbClr val="7030A0"/>
                </a:solidFill>
              </a:rPr>
              <a:t>¿ME CAUSÉ YO MISMO(A) EL CÁNCER? </a:t>
            </a:r>
            <a:endParaRPr lang="es-ES" sz="2400" dirty="0">
              <a:solidFill>
                <a:srgbClr val="7030A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8596" y="1028343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rgbClr val="7030A0"/>
                </a:solidFill>
              </a:rPr>
              <a:t> Otros factores de riesgo están relacionados con cosas en el ambiente que causan cáncer. </a:t>
            </a:r>
            <a:r>
              <a:rPr lang="es-ES" dirty="0" smtClean="0">
                <a:solidFill>
                  <a:schemeClr val="tx2"/>
                </a:solidFill>
              </a:rPr>
              <a:t/>
            </a:r>
            <a:br>
              <a:rPr lang="es-ES" dirty="0" smtClean="0">
                <a:solidFill>
                  <a:schemeClr val="tx2"/>
                </a:solidFill>
              </a:rPr>
            </a:br>
            <a:r>
              <a:rPr lang="es-ES" dirty="0" smtClean="0">
                <a:solidFill>
                  <a:srgbClr val="00B050"/>
                </a:solidFill>
              </a:rPr>
              <a:t/>
            </a:r>
            <a:br>
              <a:rPr lang="es-ES" dirty="0" smtClean="0">
                <a:solidFill>
                  <a:srgbClr val="00B050"/>
                </a:solidFill>
              </a:rPr>
            </a:br>
            <a:r>
              <a:rPr lang="es-ES" dirty="0" smtClean="0">
                <a:solidFill>
                  <a:srgbClr val="00B050"/>
                </a:solidFill>
              </a:rPr>
              <a:t>Sin embargo, los factores de riesgo no lo indican todo. Presentar uno o incluso muchos factores de riesgo no significa que padecerá cáncer. Además, algunas personas que padecen el cáncer puede que tengan pocos o ninguno de los factores de riesgo conocidos. </a:t>
            </a:r>
            <a:br>
              <a:rPr lang="es-ES" dirty="0" smtClean="0">
                <a:solidFill>
                  <a:srgbClr val="00B050"/>
                </a:solidFill>
              </a:rPr>
            </a:br>
            <a:r>
              <a:rPr lang="es-ES" dirty="0" smtClean="0">
                <a:solidFill>
                  <a:srgbClr val="00B050"/>
                </a:solidFill>
              </a:rPr>
              <a:t/>
            </a:r>
            <a:br>
              <a:rPr lang="es-ES" dirty="0" smtClean="0">
                <a:solidFill>
                  <a:srgbClr val="00B050"/>
                </a:solidFill>
              </a:rPr>
            </a:br>
            <a:r>
              <a:rPr lang="es-ES" dirty="0" smtClean="0">
                <a:solidFill>
                  <a:srgbClr val="00B050"/>
                </a:solidFill>
              </a:rPr>
              <a:t>Incluso cuando una persona con cáncer presenta un factor de riesgo, es muy difícil saber en qué medida dicho factor de riesgo contribuyó al cáncer. </a:t>
            </a:r>
            <a:endParaRPr lang="es-ES" dirty="0"/>
          </a:p>
        </p:txBody>
      </p:sp>
      <p:pic>
        <p:nvPicPr>
          <p:cNvPr id="7" name="Picture 1" descr="C:\Users\m.rojas\Pictures\prevencion-del-cancer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000636"/>
            <a:ext cx="257173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.mercader\Desktop\10 CONGRESO GEPAC\PLANTILLA POWERPOINT 10 CONGRESO GEPAC 2015\IMAGENES\INTERIOR_1_PPT_10_CONGRESO_GEPAC_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11"/>
            <a:ext cx="9144000" cy="6859211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928662" y="2714621"/>
            <a:ext cx="76438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es-E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s-E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FACTOR MÁS IMPORTANTE ANTE EL DIAGNÓSTICO DE CANCER</a:t>
            </a:r>
          </a:p>
          <a:p>
            <a:endParaRPr lang="es-ES" sz="2000" dirty="0" smtClean="0">
              <a:solidFill>
                <a:srgbClr val="59759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6" descr="C:\Users\m.rojas\Desktop\signo-de-interrogacion-rojo-circulo-de-clip-art_428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285860"/>
            <a:ext cx="1928826" cy="1432334"/>
          </a:xfrm>
          <a:prstGeom prst="rect">
            <a:avLst/>
          </a:prstGeom>
          <a:noFill/>
        </p:spPr>
      </p:pic>
      <p:pic>
        <p:nvPicPr>
          <p:cNvPr id="6" name="Picture 3" descr="C:\Users\m.rojas\Desktop\interrogac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1285861"/>
            <a:ext cx="2428892" cy="2087422"/>
          </a:xfrm>
          <a:prstGeom prst="rect">
            <a:avLst/>
          </a:prstGeom>
          <a:noFill/>
        </p:spPr>
      </p:pic>
      <p:pic>
        <p:nvPicPr>
          <p:cNvPr id="9" name="Picture 7" descr="C:\Users\m.rojas\Desktop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429132"/>
            <a:ext cx="1571636" cy="1714500"/>
          </a:xfrm>
          <a:prstGeom prst="rect">
            <a:avLst/>
          </a:prstGeom>
          <a:noFill/>
        </p:spPr>
      </p:pic>
      <p:pic>
        <p:nvPicPr>
          <p:cNvPr id="10" name="Picture 2" descr="C:\Users\m.rojas\Desktop\cabeza-humana-con-un-signo-de-interrogacion-dentro_318-4647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429133"/>
            <a:ext cx="2330331" cy="1548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.mercader\Desktop\10 CONGRESO GEPAC\PLANTILLA POWERPOINT 10 CONGRESO GEPAC 2015\IMAGENES\INTERIOR_2_PPT_10_CONGRESO_GEPAC_2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921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1472" y="857232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7030A0"/>
                </a:solidFill>
              </a:rPr>
              <a:t>FACTORES IMPORTANTES</a:t>
            </a:r>
          </a:p>
          <a:p>
            <a:pPr algn="ctr"/>
            <a:endParaRPr lang="es-ES" sz="28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s-ES" sz="28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284620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 smtClean="0">
              <a:solidFill>
                <a:srgbClr val="59759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00166" y="1714488"/>
            <a:ext cx="5500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7030A0"/>
                </a:solidFill>
              </a:rPr>
              <a:t>Fomentar el vínculo médico-paciente</a:t>
            </a:r>
            <a:endParaRPr lang="es-ES" sz="2000" dirty="0">
              <a:solidFill>
                <a:srgbClr val="7030A0"/>
              </a:solidFill>
            </a:endParaRPr>
          </a:p>
        </p:txBody>
      </p:sp>
      <p:graphicFrame>
        <p:nvGraphicFramePr>
          <p:cNvPr id="8" name="Diagram 4"/>
          <p:cNvGraphicFramePr/>
          <p:nvPr>
            <p:extLst>
              <p:ext uri="{D42A27DB-BD31-4B8C-83A1-F6EECF244321}">
                <p14:modId xmlns:p14="http://schemas.microsoft.com/office/powerpoint/2010/main" xmlns="" val="1844933163"/>
              </p:ext>
            </p:extLst>
          </p:nvPr>
        </p:nvGraphicFramePr>
        <p:xfrm>
          <a:off x="428596" y="2285992"/>
          <a:ext cx="814422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Group 11"/>
          <p:cNvGrpSpPr/>
          <p:nvPr/>
        </p:nvGrpSpPr>
        <p:grpSpPr>
          <a:xfrm>
            <a:off x="428596" y="5357826"/>
            <a:ext cx="964978" cy="1212882"/>
            <a:chOff x="1" y="2126994"/>
            <a:chExt cx="1156870" cy="1538360"/>
          </a:xfrm>
        </p:grpSpPr>
        <p:sp>
          <p:nvSpPr>
            <p:cNvPr id="10" name="Chevron 12"/>
            <p:cNvSpPr/>
            <p:nvPr/>
          </p:nvSpPr>
          <p:spPr>
            <a:xfrm rot="5400000">
              <a:off x="-143904" y="2356542"/>
              <a:ext cx="1530323" cy="1071227"/>
            </a:xfrm>
            <a:prstGeom prst="chevron">
              <a:avLst>
                <a:gd name="adj" fmla="val 48781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dirty="0"/>
            </a:p>
          </p:txBody>
        </p:sp>
        <p:sp>
          <p:nvSpPr>
            <p:cNvPr id="11" name="Chevron 4"/>
            <p:cNvSpPr/>
            <p:nvPr/>
          </p:nvSpPr>
          <p:spPr>
            <a:xfrm>
              <a:off x="1" y="2398818"/>
              <a:ext cx="1071227" cy="1266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000" kern="1200" dirty="0" smtClean="0"/>
                <a:t>4</a:t>
              </a:r>
              <a:endParaRPr lang="es-ES" sz="3000" kern="1200" dirty="0"/>
            </a:p>
          </p:txBody>
        </p:sp>
      </p:grpSp>
      <p:grpSp>
        <p:nvGrpSpPr>
          <p:cNvPr id="21" name="Group 8"/>
          <p:cNvGrpSpPr/>
          <p:nvPr/>
        </p:nvGrpSpPr>
        <p:grpSpPr>
          <a:xfrm>
            <a:off x="1408204" y="5214950"/>
            <a:ext cx="7735796" cy="1071570"/>
            <a:chOff x="662460" y="2217631"/>
            <a:chExt cx="7446011" cy="1359126"/>
          </a:xfrm>
        </p:grpSpPr>
        <p:sp>
          <p:nvSpPr>
            <p:cNvPr id="22" name="Round Same Side Corner Rectangle 9"/>
            <p:cNvSpPr/>
            <p:nvPr/>
          </p:nvSpPr>
          <p:spPr>
            <a:xfrm rot="5400000">
              <a:off x="3605807" y="-453890"/>
              <a:ext cx="994710" cy="688140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 Same Side Corner Rectangle 4"/>
            <p:cNvSpPr/>
            <p:nvPr/>
          </p:nvSpPr>
          <p:spPr>
            <a:xfrm>
              <a:off x="866859" y="2217631"/>
              <a:ext cx="7241612" cy="13591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3335" rIns="13335" bIns="13335" numCol="1" spcCol="1270" anchor="ctr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 ayuda a tener </a:t>
              </a:r>
              <a:r>
                <a:rPr lang="es-ES" sz="1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sensación de control </a:t>
              </a:r>
              <a:r>
                <a:rPr lang="es-E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ante la enfermedad </a:t>
              </a: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 los tratamientos.</a:t>
              </a:r>
              <a:endParaRPr lang="es-ES" sz="19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453</Words>
  <Application>Microsoft Office PowerPoint</Application>
  <PresentationFormat>Presentación en pantalla (4:3)</PresentationFormat>
  <Paragraphs>72</Paragraphs>
  <Slides>18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c.mercader</dc:creator>
  <cp:lastModifiedBy>m.rojas</cp:lastModifiedBy>
  <cp:revision>69</cp:revision>
  <dcterms:created xsi:type="dcterms:W3CDTF">2013-06-25T08:10:02Z</dcterms:created>
  <dcterms:modified xsi:type="dcterms:W3CDTF">2015-11-26T11:24:53Z</dcterms:modified>
</cp:coreProperties>
</file>